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8" r:id="rId10"/>
    <p:sldId id="279" r:id="rId11"/>
    <p:sldId id="281" r:id="rId12"/>
    <p:sldId id="282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  <p14:sldId id="278"/>
            <p14:sldId id="279"/>
            <p14:sldId id="281"/>
            <p14:sldId id="282"/>
          </p14:sldIdLst>
        </p14:section>
        <p14:section name="Untitled Section" id="{35542D88-5274-4946-AED5-A136C690C6D3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79346" autoAdjust="0"/>
  </p:normalViewPr>
  <p:slideViewPr>
    <p:cSldViewPr snapToGrid="0">
      <p:cViewPr varScale="1">
        <p:scale>
          <a:sx n="65" d="100"/>
          <a:sy n="65" d="100"/>
        </p:scale>
        <p:origin x="185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Comparison by Data Sampling Type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Class F1-Score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Imbalanced, raw</c:v>
                </c:pt>
                <c:pt idx="1">
                  <c:v>Undersampling</c:v>
                </c:pt>
                <c:pt idx="2">
                  <c:v>Oversampling</c:v>
                </c:pt>
                <c:pt idx="3">
                  <c:v>SMOTE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0.92</c:v>
                </c:pt>
                <c:pt idx="1">
                  <c:v>0.88</c:v>
                </c:pt>
                <c:pt idx="2">
                  <c:v>0.93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8A-4B6F-B4F2-85E0F7795F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Positive Class F1-Score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Imbalanced, raw</c:v>
                </c:pt>
                <c:pt idx="1">
                  <c:v>Undersampling</c:v>
                </c:pt>
                <c:pt idx="2">
                  <c:v>Oversampling</c:v>
                </c:pt>
                <c:pt idx="3">
                  <c:v>SMOTE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0.55000000000000004</c:v>
                </c:pt>
                <c:pt idx="1">
                  <c:v>0.55000000000000004</c:v>
                </c:pt>
                <c:pt idx="2">
                  <c:v>0.6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8A-4B6F-B4F2-85E0F7795F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Imbalanced, raw</c:v>
                </c:pt>
                <c:pt idx="1">
                  <c:v>Undersampling</c:v>
                </c:pt>
                <c:pt idx="2">
                  <c:v>Oversampling</c:v>
                </c:pt>
                <c:pt idx="3">
                  <c:v>SMOTE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0.86</c:v>
                </c:pt>
                <c:pt idx="1">
                  <c:v>0.81</c:v>
                </c:pt>
                <c:pt idx="2">
                  <c:v>0.88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8A-4B6F-B4F2-85E0F7795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5931023"/>
        <c:axId val="1585930063"/>
      </c:barChart>
      <c:catAx>
        <c:axId val="158593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930063"/>
        <c:crosses val="autoZero"/>
        <c:auto val="1"/>
        <c:lblAlgn val="ctr"/>
        <c:lblOffset val="100"/>
        <c:noMultiLvlLbl val="0"/>
      </c:catAx>
      <c:valAx>
        <c:axId val="1585930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931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Positive Class F1-Score Comparison by Cross-Validation Method and Feature Selection Method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Cantrol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no cross-validation</c:v>
                </c:pt>
                <c:pt idx="1">
                  <c:v>K-Fold Cross Validation</c:v>
                </c:pt>
                <c:pt idx="2">
                  <c:v>Time-Series Cross Validation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0.67</c:v>
                </c:pt>
                <c:pt idx="1">
                  <c:v>0.61</c:v>
                </c:pt>
                <c:pt idx="2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98-4002-BEC5-3C10E1FDCD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Pearson Correlation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no cross-validation</c:v>
                </c:pt>
                <c:pt idx="1">
                  <c:v>K-Fold Cross Validation</c:v>
                </c:pt>
                <c:pt idx="2">
                  <c:v>Time-Series Cross Validation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0.67</c:v>
                </c:pt>
                <c:pt idx="1">
                  <c:v>0.63</c:v>
                </c:pt>
                <c:pt idx="2">
                  <c:v>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98-4002-BEC5-3C10E1FDCD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no cross-validation</c:v>
                </c:pt>
                <c:pt idx="1">
                  <c:v>K-Fold Cross Validation</c:v>
                </c:pt>
                <c:pt idx="2">
                  <c:v>Time-Series Cross Validation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0.7</c:v>
                </c:pt>
                <c:pt idx="1">
                  <c:v>0.63</c:v>
                </c:pt>
                <c:pt idx="2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98-4002-BEC5-3C10E1FDC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2683344"/>
        <c:axId val="312683824"/>
      </c:barChart>
      <c:catAx>
        <c:axId val="31268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683824"/>
        <c:crosses val="autoZero"/>
        <c:auto val="1"/>
        <c:lblAlgn val="ctr"/>
        <c:lblOffset val="100"/>
        <c:noMultiLvlLbl val="0"/>
      </c:catAx>
      <c:valAx>
        <c:axId val="31268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Positive Class F1-Score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68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2024-12-03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521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97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084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957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Data Balancing / Sampling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Addressed class imbalance using SMOTE to create a balanced dataset for better model performance.</a:t>
            </a:r>
          </a:p>
          <a:p>
            <a:r>
              <a:rPr lang="en-CA" b="1" dirty="0"/>
              <a:t>Feature Selection Methods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Identified important predictors using Random Forest feature importance to reduce complexity and improve model interpretability.</a:t>
            </a:r>
          </a:p>
          <a:p>
            <a:r>
              <a:rPr lang="en-CA" b="1" dirty="0"/>
              <a:t>Data Scaling Methods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Applied </a:t>
            </a:r>
            <a:r>
              <a:rPr lang="en-CA" dirty="0" err="1"/>
              <a:t>StandardScaler</a:t>
            </a:r>
            <a:r>
              <a:rPr lang="en-CA" dirty="0"/>
              <a:t> to normalize numerical features, ensuring consistent scaling for model accuracy.</a:t>
            </a:r>
          </a:p>
          <a:p>
            <a:r>
              <a:rPr lang="en-CA" b="1" dirty="0"/>
              <a:t>Cross-Validation Methods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Used K-fold cross-validation to evaluate model performance and minimize overfitting.</a:t>
            </a:r>
          </a:p>
          <a:p>
            <a:r>
              <a:rPr lang="en-CA" b="1" dirty="0"/>
              <a:t>Model Tuning / Additional Metrics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Performed Random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Evaluated models using metrics such as accuracy, precision, recall, F1-score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/>
              <a:t>PCA Applications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Implemented PCA to reduce dimensionality, retaining essential components and improving computational efficiency.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55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Techniques Evaluated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Compared SMOTE, oversampling, and </a:t>
            </a:r>
            <a:r>
              <a:rPr lang="en-US" dirty="0" err="1"/>
              <a:t>undersampling</a:t>
            </a:r>
            <a:r>
              <a:rPr lang="en-US" dirty="0"/>
              <a:t> using a decision tree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assessed using F1-scores, accuracy, and processing time.</a:t>
            </a:r>
          </a:p>
          <a:p>
            <a:r>
              <a:rPr lang="en-US" b="1" dirty="0"/>
              <a:t>Results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Oversampling</a:t>
            </a:r>
            <a:r>
              <a:rPr lang="en-US" dirty="0"/>
              <a:t>: Highest accuracy (88%) with F1-scores of 0.93 (negative) and 0.60 (positive).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SMOTE</a:t>
            </a:r>
            <a:r>
              <a:rPr lang="en-US" dirty="0"/>
              <a:t>: Balanced trade-off with accuracy (86%) and F1-scores of 0.92 (negative) and 0.57 (positive).</a:t>
            </a:r>
          </a:p>
          <a:p>
            <a:r>
              <a:rPr lang="en-US" b="1" dirty="0"/>
              <a:t>Chosen Method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SMOTE</a:t>
            </a:r>
            <a:r>
              <a:rPr lang="en-US" dirty="0"/>
              <a:t> selected for its balanced performance, alignment with literature, and reliable positive class prediction.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3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Techniques Evaluated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Pearson Correlation, Random Forest, and Recursive Feature Elimination (RFE) compared against a control group with all features.</a:t>
            </a:r>
          </a:p>
          <a:p>
            <a:r>
              <a:rPr lang="en-US" b="1" dirty="0"/>
              <a:t>Performance Metrics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 (s)</a:t>
            </a:r>
            <a:r>
              <a:rPr lang="en-US" dirty="0"/>
              <a:t>: RFE was the fastest (0.526 s), followed by Pearson Correlation (0.583 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Memory (MiB)</a:t>
            </a:r>
            <a:r>
              <a:rPr lang="en-US" dirty="0"/>
              <a:t>: Pearson Correlation was the most efficient (215.26 MiB).</a:t>
            </a:r>
          </a:p>
          <a:p>
            <a:r>
              <a:rPr lang="en-US" b="1" dirty="0"/>
              <a:t>Chosen Method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</a:t>
            </a:r>
            <a:r>
              <a:rPr lang="en-US" dirty="0"/>
              <a:t> selected for robust feature ranking and alignment with model objectives.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89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Feature Selection Performance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Pearson Correlation</a:t>
            </a:r>
            <a:r>
              <a:rPr lang="en-US" dirty="0"/>
              <a:t>: Improved accuracy for Logistic Regression and Random Forest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 Selection</a:t>
            </a:r>
            <a:r>
              <a:rPr lang="en-US" dirty="0"/>
              <a:t>: Delivered the best accuracy across all models, especially for Random Forest and Decision Tree.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Recursive Feature Elimination (RFE)</a:t>
            </a:r>
            <a:r>
              <a:rPr lang="en-US" dirty="0"/>
              <a:t>: Achieved moderate accuracy, outperforming the control group but trailing behind other techniques.</a:t>
            </a:r>
          </a:p>
          <a:p>
            <a:r>
              <a:rPr lang="en-US" b="1" dirty="0"/>
              <a:t>Key Insight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 Forest feature selection consistently enhanced model accuracy, making it the preferred method.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80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Cross-validation Methods Compared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Cross-validation</a:t>
            </a:r>
            <a:r>
              <a:rPr lang="en-US" dirty="0"/>
              <a:t>: Lower Positive Class F1-score.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K-Fold Cross-validation</a:t>
            </a:r>
            <a:r>
              <a:rPr lang="en-US" dirty="0"/>
              <a:t>: Achieved the highest Positive Class F1-score, indicating better generalization and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Time-Series Cross-validation</a:t>
            </a:r>
            <a:r>
              <a:rPr lang="en-US" dirty="0"/>
              <a:t>: Slightly lower F1-score than K-Fold but still better than "No Cross-validation."</a:t>
            </a:r>
          </a:p>
          <a:p>
            <a:r>
              <a:rPr lang="en-US" b="1" dirty="0"/>
              <a:t>Feature Selection Impact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Pearson Correlation</a:t>
            </a:r>
            <a:r>
              <a:rPr lang="en-US" dirty="0"/>
              <a:t> and </a:t>
            </a:r>
            <a:r>
              <a:rPr lang="en-US" b="1" dirty="0"/>
              <a:t>Random Forest</a:t>
            </a:r>
            <a:r>
              <a:rPr lang="en-US" dirty="0"/>
              <a:t>: Both feature selection methods resulted in higher Positive Class F1-scores compared to the control group.</a:t>
            </a:r>
          </a:p>
          <a:p>
            <a:r>
              <a:rPr lang="en-US" b="1" dirty="0"/>
              <a:t>Control Group Performance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Control</a:t>
            </a:r>
            <a:r>
              <a:rPr lang="en-US" dirty="0"/>
              <a:t> group, without feature selection or cross-validation, showed the lowest F1-score.</a:t>
            </a:r>
          </a:p>
          <a:p>
            <a:r>
              <a:rPr lang="en-US" b="1" dirty="0"/>
              <a:t>Key Insight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Cross-validation (especially K-Fold) significantly improved the Positive Class F1-score, and applying feature selection further enhanced the model's predictive performance.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Performance Comparison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Principal Components</a:t>
            </a:r>
            <a:r>
              <a:rPr lang="en-US" dirty="0"/>
              <a:t> showed strong performance with high Negative F1-Score (0.94) and Positive F1-Score (0.92), along with a notable accuracy of 0.67.</a:t>
            </a:r>
          </a:p>
          <a:p>
            <a:r>
              <a:rPr lang="en-US" b="1" dirty="0"/>
              <a:t>Hybrid Approach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Hybrid approach</a:t>
            </a:r>
            <a:r>
              <a:rPr lang="en-US" dirty="0"/>
              <a:t> provided a balanced trade-off, improving the Matthew's Correlation (0.63) and lowering Brier's Score (0.53), but with a slight increase in processing time and memory usage.</a:t>
            </a:r>
          </a:p>
          <a:p>
            <a:r>
              <a:rPr lang="en-US" b="1" dirty="0"/>
              <a:t>Resource Efficiency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Hybrid approach</a:t>
            </a:r>
            <a:r>
              <a:rPr lang="en-US" dirty="0"/>
              <a:t> consumed more resources, taking 10.11 seconds and 260.63 MiB of memory, while the 18 principal component approach required less time (2.52 seconds) and memory (235.11 MiB).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18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3,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455243" cy="2981242"/>
          </a:xfrm>
        </p:spPr>
        <p:txBody>
          <a:bodyPr/>
          <a:lstStyle/>
          <a:p>
            <a:r>
              <a:rPr lang="en-CA" sz="4400" dirty="0">
                <a:latin typeface="+mn-lt"/>
              </a:rPr>
              <a:t>Online Purchasing Behavior Prediction </a:t>
            </a:r>
            <a:endParaRPr lang="en-US" sz="4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092" y="3209674"/>
            <a:ext cx="3663062" cy="1814241"/>
          </a:xfrm>
        </p:spPr>
        <p:txBody>
          <a:bodyPr/>
          <a:lstStyle/>
          <a:p>
            <a:r>
              <a:rPr lang="en-US" sz="1800" dirty="0"/>
              <a:t>Student Name: Ishita Patel</a:t>
            </a:r>
          </a:p>
          <a:p>
            <a:r>
              <a:rPr lang="en-US" sz="1800" dirty="0"/>
              <a:t>Student ID: 501326439</a:t>
            </a:r>
          </a:p>
          <a:p>
            <a:r>
              <a:rPr lang="en-US" sz="1800" dirty="0"/>
              <a:t>CIND820: Big Data Analytics Project Tamer Abdou, Ph.D.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AD17-53AC-4E0B-2EB4-4C226ECA7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Google Shape;208;g25abb4e375d_0_35">
            <a:extLst>
              <a:ext uri="{FF2B5EF4-FFF2-40B4-BE49-F238E27FC236}">
                <a16:creationId xmlns:a16="http://schemas.microsoft.com/office/drawing/2014/main" id="{1C90067A-38FE-2813-6667-791694549EAA}"/>
              </a:ext>
            </a:extLst>
          </p:cNvPr>
          <p:cNvSpPr txBox="1">
            <a:spLocks noGrp="1"/>
          </p:cNvSpPr>
          <p:nvPr/>
        </p:nvSpPr>
        <p:spPr>
          <a:xfrm>
            <a:off x="211998" y="337608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Model Tuning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64E99-9C5F-1D26-56D4-92EB42DC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7" y="1052819"/>
            <a:ext cx="5220152" cy="4968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65038-3ED0-901D-C326-1CBCD8A3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6" y="824199"/>
            <a:ext cx="2987299" cy="457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DA22C7-5B16-00F6-B13B-DCED908F5ABB}"/>
              </a:ext>
            </a:extLst>
          </p:cNvPr>
          <p:cNvSpPr txBox="1"/>
          <p:nvPr/>
        </p:nvSpPr>
        <p:spPr>
          <a:xfrm>
            <a:off x="5810865" y="1281438"/>
            <a:ext cx="27235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model without cross-validation techniques achieves a higher recall for the positive class and a superior Matthew's correlation coefficient. This indicates that the model is better at correctly identifying transactions likely to result in a purchase.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73843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7B7811-37EC-8A99-87BF-A7CDA5E21C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90BE-7C7A-F3EF-3303-148E8CB88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Google Shape;225;g25abb4e375d_0_42">
            <a:extLst>
              <a:ext uri="{FF2B5EF4-FFF2-40B4-BE49-F238E27FC236}">
                <a16:creationId xmlns:a16="http://schemas.microsoft.com/office/drawing/2014/main" id="{28A152A4-5368-33B8-3B51-DA1DE18AAE8B}"/>
              </a:ext>
            </a:extLst>
          </p:cNvPr>
          <p:cNvSpPr txBox="1">
            <a:spLocks noGrp="1"/>
          </p:cNvSpPr>
          <p:nvPr/>
        </p:nvSpPr>
        <p:spPr>
          <a:xfrm>
            <a:off x="143173" y="47536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PCA</a:t>
            </a:r>
            <a:endParaRPr/>
          </a:p>
        </p:txBody>
      </p:sp>
      <p:pic>
        <p:nvPicPr>
          <p:cNvPr id="6" name="Google Shape;228;g25abb4e375d_0_42">
            <a:extLst>
              <a:ext uri="{FF2B5EF4-FFF2-40B4-BE49-F238E27FC236}">
                <a16:creationId xmlns:a16="http://schemas.microsoft.com/office/drawing/2014/main" id="{181D8B8A-629E-8D7B-1EBE-2A4D74B891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420"/>
          <a:stretch/>
        </p:blipFill>
        <p:spPr>
          <a:xfrm>
            <a:off x="5341827" y="864128"/>
            <a:ext cx="3280681" cy="241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0;g25abb4e375d_0_42">
            <a:extLst>
              <a:ext uri="{FF2B5EF4-FFF2-40B4-BE49-F238E27FC236}">
                <a16:creationId xmlns:a16="http://schemas.microsoft.com/office/drawing/2014/main" id="{815EE7B2-DAB0-90FE-AD71-DB08C8BA14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099"/>
          <a:stretch/>
        </p:blipFill>
        <p:spPr>
          <a:xfrm>
            <a:off x="5542432" y="3275915"/>
            <a:ext cx="3045441" cy="228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able">
            <a:extLst>
              <a:ext uri="{FF2B5EF4-FFF2-40B4-BE49-F238E27FC236}">
                <a16:creationId xmlns:a16="http://schemas.microsoft.com/office/drawing/2014/main" id="{67E8C4C0-304B-C3D8-1256-E20B65D1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8" y="1240080"/>
            <a:ext cx="5084890" cy="401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292-7AC4-C390-2F16-9EFC6CD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C1CF-8151-8890-8464-259888A4A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Developed a Random Forest model with robust preprocessing techniques, including SMOTE, data standardization, and feature selection using Pearson’s correlation.</a:t>
            </a:r>
          </a:p>
          <a:p>
            <a:pPr marR="0" lvl="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CA" sz="2200" dirty="0"/>
              <a:t>Implemented methods optimized for environments with limited computational resources, balancing model performance with processing efficiency.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Experimented with advanced techniques like cross-validation and PCA, ensuring reliable evaluation and dimensionality reduction.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Model provides actionable insights for website designers and product marketers to enhance user experience and conversion rates.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Recognized limitations such as sensitivity to hyperparameters and challenges with computational resources, highlighting areas for future improvement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66B38-0CC4-2873-B0E4-18A6806FC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46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EBCC-710E-A03D-167C-E3EB1A969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964" y="1089807"/>
            <a:ext cx="7117676" cy="2988919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252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Dataset Information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865609"/>
            <a:ext cx="8444818" cy="4212639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"Online Shoppers Purchasing Intention" retrieved from UCI machine learning repository.</a:t>
            </a:r>
          </a:p>
          <a:p>
            <a:r>
              <a:rPr lang="en-US" sz="1800" dirty="0"/>
              <a:t>The dataset provides insights into consumer clickstream activity, demographic details, and time-related patterns.</a:t>
            </a:r>
          </a:p>
          <a:p>
            <a:r>
              <a:rPr lang="en-US" sz="1800" dirty="0"/>
              <a:t>No missing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EA5BC1-DAE9-6C32-F4E0-869B2497E507}"/>
              </a:ext>
            </a:extLst>
          </p:cNvPr>
          <p:cNvSpPr/>
          <p:nvPr/>
        </p:nvSpPr>
        <p:spPr>
          <a:xfrm>
            <a:off x="862445" y="3552142"/>
            <a:ext cx="1641764" cy="1485900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12,330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C4B2A-0AB7-86C9-9D77-F6B99BE66858}"/>
              </a:ext>
            </a:extLst>
          </p:cNvPr>
          <p:cNvSpPr txBox="1"/>
          <p:nvPr/>
        </p:nvSpPr>
        <p:spPr>
          <a:xfrm>
            <a:off x="862445" y="5160145"/>
            <a:ext cx="17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Online shopping</a:t>
            </a:r>
          </a:p>
          <a:p>
            <a:pPr algn="ctr"/>
            <a:r>
              <a:rPr lang="en-CA" dirty="0"/>
              <a:t>sessions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87B416-388A-6911-EAE0-1D4679B4D58E}"/>
              </a:ext>
            </a:extLst>
          </p:cNvPr>
          <p:cNvSpPr/>
          <p:nvPr/>
        </p:nvSpPr>
        <p:spPr>
          <a:xfrm>
            <a:off x="3194651" y="3579052"/>
            <a:ext cx="1641764" cy="1485900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EA9F9-5AFC-AD02-C19B-B63BB5E320C4}"/>
              </a:ext>
            </a:extLst>
          </p:cNvPr>
          <p:cNvSpPr txBox="1"/>
          <p:nvPr/>
        </p:nvSpPr>
        <p:spPr>
          <a:xfrm>
            <a:off x="3194651" y="5091545"/>
            <a:ext cx="17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Numerical</a:t>
            </a:r>
          </a:p>
          <a:p>
            <a:pPr algn="ctr"/>
            <a:r>
              <a:rPr lang="en-CA" dirty="0"/>
              <a:t>variables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EEC342-5062-A159-14C2-4E58F6F1CA14}"/>
              </a:ext>
            </a:extLst>
          </p:cNvPr>
          <p:cNvSpPr/>
          <p:nvPr/>
        </p:nvSpPr>
        <p:spPr>
          <a:xfrm>
            <a:off x="5526857" y="3615327"/>
            <a:ext cx="1641764" cy="1485900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F6434-39C0-A1DD-1AC4-A545F867E81E}"/>
              </a:ext>
            </a:extLst>
          </p:cNvPr>
          <p:cNvSpPr txBox="1"/>
          <p:nvPr/>
        </p:nvSpPr>
        <p:spPr>
          <a:xfrm>
            <a:off x="5469707" y="5195453"/>
            <a:ext cx="175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Categorical</a:t>
            </a:r>
          </a:p>
          <a:p>
            <a:pPr algn="ctr"/>
            <a:r>
              <a:rPr lang="en-CA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150769"/>
            <a:ext cx="4783746" cy="4212639"/>
          </a:xfrm>
        </p:spPr>
        <p:txBody>
          <a:bodyPr/>
          <a:lstStyle/>
          <a:p>
            <a:r>
              <a:rPr lang="en-US" sz="2000" dirty="0"/>
              <a:t>Predict the shopping intent of website visitors.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Purchase.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No purchase</a:t>
            </a:r>
          </a:p>
          <a:p>
            <a:pPr lvl="0">
              <a:spcAft>
                <a:spcPts val="0"/>
              </a:spcAft>
              <a:buSzPts val="2500"/>
            </a:pPr>
            <a:r>
              <a:rPr lang="en-US" sz="2000" dirty="0">
                <a:sym typeface="Helvetica Neue"/>
              </a:rPr>
              <a:t>Create and train a model which will be able to predict behaviors that lead to successful purchases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2" name="Picture Placeholder 21" descr="A hand holding a phone&#10;&#10;Description automatically generated">
            <a:extLst>
              <a:ext uri="{FF2B5EF4-FFF2-40B4-BE49-F238E27FC236}">
                <a16:creationId xmlns:a16="http://schemas.microsoft.com/office/drawing/2014/main" id="{F026789F-AE90-E19A-D2BE-C923F37F6D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1" r="11401"/>
          <a:stretch>
            <a:fillRect/>
          </a:stretch>
        </p:blipFill>
        <p:spPr>
          <a:xfrm>
            <a:off x="5232400" y="1173177"/>
            <a:ext cx="3911600" cy="4982089"/>
          </a:xfr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68C938-C480-5619-4796-8AE03D42D7FF}"/>
              </a:ext>
            </a:extLst>
          </p:cNvPr>
          <p:cNvSpPr/>
          <p:nvPr/>
        </p:nvSpPr>
        <p:spPr>
          <a:xfrm>
            <a:off x="524908" y="2019968"/>
            <a:ext cx="1381760" cy="11988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Balancing/ Sampling</a:t>
            </a:r>
          </a:p>
          <a:p>
            <a:pPr algn="ctr"/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7AC3156-8872-5F52-6687-3811356D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557" y="2010444"/>
            <a:ext cx="1381760" cy="11893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1500" dirty="0"/>
              <a:t>Feature Selection Methods</a:t>
            </a:r>
          </a:p>
          <a:p>
            <a:pPr marL="0" indent="0" algn="ctr">
              <a:buNone/>
            </a:pPr>
            <a:endParaRPr lang="en-CA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15B3E013-46AD-7119-0A46-F3352EF8438E}"/>
              </a:ext>
            </a:extLst>
          </p:cNvPr>
          <p:cNvSpPr txBox="1">
            <a:spLocks/>
          </p:cNvSpPr>
          <p:nvPr/>
        </p:nvSpPr>
        <p:spPr>
          <a:xfrm>
            <a:off x="3834988" y="2093557"/>
            <a:ext cx="1381760" cy="11893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Data Scaling Methods</a:t>
            </a:r>
          </a:p>
          <a:p>
            <a:pPr marL="0" indent="0" algn="ctr">
              <a:buFont typeface="Arial"/>
              <a:buNone/>
            </a:pPr>
            <a:endParaRPr lang="en-CA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12E8607D-C6B4-441C-8D8A-0CBBD2785B78}"/>
              </a:ext>
            </a:extLst>
          </p:cNvPr>
          <p:cNvSpPr txBox="1">
            <a:spLocks/>
          </p:cNvSpPr>
          <p:nvPr/>
        </p:nvSpPr>
        <p:spPr>
          <a:xfrm>
            <a:off x="5462637" y="2055283"/>
            <a:ext cx="1381760" cy="11893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</a:p>
          <a:p>
            <a:pPr marL="0" indent="0" algn="ctr">
              <a:buFont typeface="Arial"/>
              <a:buNone/>
            </a:pPr>
            <a:endParaRPr lang="en-CA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624DB97C-12D2-2461-E6EE-C6C0D7BADC52}"/>
              </a:ext>
            </a:extLst>
          </p:cNvPr>
          <p:cNvSpPr txBox="1">
            <a:spLocks/>
          </p:cNvSpPr>
          <p:nvPr/>
        </p:nvSpPr>
        <p:spPr>
          <a:xfrm>
            <a:off x="5453951" y="3534442"/>
            <a:ext cx="1381760" cy="11893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Model tuning/ additional metrics</a:t>
            </a:r>
          </a:p>
          <a:p>
            <a:pPr marL="0" indent="0" algn="ctr">
              <a:buFont typeface="Arial"/>
              <a:buNone/>
            </a:pPr>
            <a:endParaRPr lang="en-CA" dirty="0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9A2E5056-16AA-6E4D-E2F4-7591790EB747}"/>
              </a:ext>
            </a:extLst>
          </p:cNvPr>
          <p:cNvSpPr txBox="1">
            <a:spLocks/>
          </p:cNvSpPr>
          <p:nvPr/>
        </p:nvSpPr>
        <p:spPr>
          <a:xfrm>
            <a:off x="5418652" y="4989793"/>
            <a:ext cx="1381760" cy="11893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PCA Applications</a:t>
            </a:r>
          </a:p>
          <a:p>
            <a:pPr marL="0" indent="0" algn="ctr">
              <a:buFont typeface="Arial"/>
              <a:buNone/>
            </a:pPr>
            <a:endParaRPr lang="en-CA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7D8D27D-ED0A-E0AB-2FFE-5D36EE86A055}"/>
              </a:ext>
            </a:extLst>
          </p:cNvPr>
          <p:cNvSpPr/>
          <p:nvPr/>
        </p:nvSpPr>
        <p:spPr>
          <a:xfrm>
            <a:off x="1906668" y="2487561"/>
            <a:ext cx="245889" cy="200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4B18BF0-61CE-E61E-916E-525E14E5058A}"/>
              </a:ext>
            </a:extLst>
          </p:cNvPr>
          <p:cNvSpPr/>
          <p:nvPr/>
        </p:nvSpPr>
        <p:spPr>
          <a:xfrm>
            <a:off x="3554965" y="2531101"/>
            <a:ext cx="245889" cy="200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957710-7096-8752-B7FB-3CD2B6BF6761}"/>
              </a:ext>
            </a:extLst>
          </p:cNvPr>
          <p:cNvSpPr/>
          <p:nvPr/>
        </p:nvSpPr>
        <p:spPr>
          <a:xfrm>
            <a:off x="5216748" y="2531101"/>
            <a:ext cx="245889" cy="200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3B357FD-55B2-B839-4611-47B6CEAF7268}"/>
              </a:ext>
            </a:extLst>
          </p:cNvPr>
          <p:cNvSpPr/>
          <p:nvPr/>
        </p:nvSpPr>
        <p:spPr>
          <a:xfrm>
            <a:off x="6027175" y="3282913"/>
            <a:ext cx="167148" cy="2272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49E47A0-8171-47D6-F65B-301D142F3996}"/>
              </a:ext>
            </a:extLst>
          </p:cNvPr>
          <p:cNvSpPr/>
          <p:nvPr/>
        </p:nvSpPr>
        <p:spPr>
          <a:xfrm>
            <a:off x="6027175" y="4743194"/>
            <a:ext cx="167148" cy="2272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B65CFC8-1580-A545-2ADC-58FFB5C903AF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Balancing/ Sampling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E67C2A5-13FD-A217-F402-EE214EC17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969039"/>
              </p:ext>
            </p:extLst>
          </p:nvPr>
        </p:nvGraphicFramePr>
        <p:xfrm>
          <a:off x="2926080" y="927339"/>
          <a:ext cx="562864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B963763-B322-381E-CA5D-1337DAF2344B}"/>
              </a:ext>
            </a:extLst>
          </p:cNvPr>
          <p:cNvSpPr txBox="1"/>
          <p:nvPr/>
        </p:nvSpPr>
        <p:spPr>
          <a:xfrm>
            <a:off x="762000" y="1462262"/>
            <a:ext cx="190841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SMOTE provided a balanced trade-off with an accuracy of 86% and F1-scores of 0.92 (negative class) and 0.57 (positive class).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SMOTE was chosen as the data balancing method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50DF64C-8B25-E60E-0EDD-9DB8005A804E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 Selection</a:t>
            </a:r>
            <a:endParaRPr lang="en-US" dirty="0"/>
          </a:p>
        </p:txBody>
      </p:sp>
      <p:pic>
        <p:nvPicPr>
          <p:cNvPr id="7" name="Google Shape;157;g237bf19eeb8_0_1">
            <a:extLst>
              <a:ext uri="{FF2B5EF4-FFF2-40B4-BE49-F238E27FC236}">
                <a16:creationId xmlns:a16="http://schemas.microsoft.com/office/drawing/2014/main" id="{6087E11B-DE5B-1AB6-910B-0757A564FB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075"/>
          <a:stretch/>
        </p:blipFill>
        <p:spPr>
          <a:xfrm>
            <a:off x="693567" y="927339"/>
            <a:ext cx="7324249" cy="2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table">
            <a:extLst>
              <a:ext uri="{FF2B5EF4-FFF2-40B4-BE49-F238E27FC236}">
                <a16:creationId xmlns:a16="http://schemas.microsoft.com/office/drawing/2014/main" id="{CAE6B862-2810-E318-CDDB-FF267C4A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183" y="4008463"/>
            <a:ext cx="39857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oogle Shape;180;g25abb4e375d_0_21">
            <a:extLst>
              <a:ext uri="{FF2B5EF4-FFF2-40B4-BE49-F238E27FC236}">
                <a16:creationId xmlns:a16="http://schemas.microsoft.com/office/drawing/2014/main" id="{CA999290-084E-1468-1AF7-F4C61EF59B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49" y="1111044"/>
            <a:ext cx="8444701" cy="45523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055595-24A4-DDDB-D88E-29F95C1CE71C}"/>
              </a:ext>
            </a:extLst>
          </p:cNvPr>
          <p:cNvSpPr/>
          <p:nvPr/>
        </p:nvSpPr>
        <p:spPr>
          <a:xfrm>
            <a:off x="993058" y="580104"/>
            <a:ext cx="4594928" cy="532908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Google Shape;186;g25abb4e375d_0_14">
            <a:extLst>
              <a:ext uri="{FF2B5EF4-FFF2-40B4-BE49-F238E27FC236}">
                <a16:creationId xmlns:a16="http://schemas.microsoft.com/office/drawing/2014/main" id="{0E8D0B19-729F-9DA2-3AA8-B97E8BCA8931}"/>
              </a:ext>
            </a:extLst>
          </p:cNvPr>
          <p:cNvSpPr txBox="1">
            <a:spLocks noGrp="1"/>
          </p:cNvSpPr>
          <p:nvPr/>
        </p:nvSpPr>
        <p:spPr>
          <a:xfrm>
            <a:off x="261159" y="337608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Data Balancing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63628-F115-7A7E-0D84-B9B4A5FB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5" y="976638"/>
            <a:ext cx="6873836" cy="1699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DEB01-26FA-35A1-433F-CC945349C061}"/>
              </a:ext>
            </a:extLst>
          </p:cNvPr>
          <p:cNvSpPr txBox="1"/>
          <p:nvPr/>
        </p:nvSpPr>
        <p:spPr>
          <a:xfrm>
            <a:off x="481781" y="2890684"/>
            <a:ext cx="7069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Best Performing Technique</a:t>
            </a:r>
            <a:r>
              <a:rPr lang="en-US" sz="2000" dirty="0"/>
              <a:t>: Oversampling achieved the highest accuracy (88%) and a strong positive class F1-score (0.60) while maintaining high negative class performance (F1: 0.93).</a:t>
            </a:r>
          </a:p>
          <a:p>
            <a:pPr algn="just"/>
            <a:r>
              <a:rPr lang="en-US" sz="2000" b="1" dirty="0"/>
              <a:t>Chosen Method</a:t>
            </a:r>
            <a:r>
              <a:rPr lang="en-US" sz="2000" dirty="0"/>
              <a:t>: SMOTE was selected for its balanced trade-off, achieving high negative class performance (F1: 0.92), reasonable positive class F1-score (0.57), and alignment with established research practices.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1D16F-7EDD-A235-E556-E8DA5EC692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7E2521-8D4C-43D8-8050-E9383E9BB2E8}" type="datetime4">
              <a:rPr lang="en-US" smtClean="0"/>
              <a:t>December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3241-1985-A4F3-1677-864F41A79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Google Shape;196;g25abb4e375d_0_28">
            <a:extLst>
              <a:ext uri="{FF2B5EF4-FFF2-40B4-BE49-F238E27FC236}">
                <a16:creationId xmlns:a16="http://schemas.microsoft.com/office/drawing/2014/main" id="{73B912BD-3327-72FF-9470-FF9290320B06}"/>
              </a:ext>
            </a:extLst>
          </p:cNvPr>
          <p:cNvSpPr txBox="1">
            <a:spLocks noGrp="1"/>
          </p:cNvSpPr>
          <p:nvPr/>
        </p:nvSpPr>
        <p:spPr>
          <a:xfrm>
            <a:off x="133340" y="406539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Cross-validation</a:t>
            </a:r>
            <a:endParaRPr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3F3A871-CB08-8C60-044C-2962BB4C7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2834"/>
              </p:ext>
            </p:extLst>
          </p:nvPr>
        </p:nvGraphicFramePr>
        <p:xfrm>
          <a:off x="1099601" y="122985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730127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983</Words>
  <Application>Microsoft Office PowerPoint</Application>
  <PresentationFormat>On-screen Show (4:3)</PresentationFormat>
  <Paragraphs>131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Helvetica Neue</vt:lpstr>
      <vt:lpstr>Times New Roman</vt:lpstr>
      <vt:lpstr>RyersonUniversity_MasterTemplate v1</vt:lpstr>
      <vt:lpstr>Online Purchasing Behavior Prediction </vt:lpstr>
      <vt:lpstr>Dataset Information </vt:lpstr>
      <vt:lpstr>Goal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  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2024-12-03T17:43:56Z</dcterms:modified>
</cp:coreProperties>
</file>